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Lexend Light"/>
      <p:regular r:id="rId20"/>
      <p:bold r:id="rId21"/>
    </p:embeddedFont>
    <p:embeddedFont>
      <p:font typeface="Poppins"/>
      <p:regular r:id="rId22"/>
      <p:bold r:id="rId23"/>
      <p:italic r:id="rId24"/>
      <p:boldItalic r:id="rId25"/>
    </p:embeddedFont>
    <p:embeddedFont>
      <p:font typeface="Tahoma"/>
      <p:regular r:id="rId26"/>
      <p:bold r:id="rId27"/>
    </p:embeddedFont>
    <p:embeddedFont>
      <p:font typeface="Quattrocento Sans"/>
      <p:regular r:id="rId28"/>
      <p:bold r:id="rId29"/>
      <p:italic r:id="rId30"/>
      <p:boldItalic r:id="rId31"/>
    </p:embeddedFont>
    <p:embeddedFont>
      <p:font typeface="Barlow"/>
      <p:bold r:id="rId32"/>
      <p:boldItalic r:id="rId33"/>
    </p:embeddedFont>
    <p:embeddedFont>
      <p:font typeface="Open Sans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E35D2B-128A-4241-AC05-D8F54AFE7787}">
  <a:tblStyle styleId="{11E35D2B-128A-4241-AC05-D8F54AFE778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exendLight-regular.fntdata"/><Relationship Id="rId22" Type="http://schemas.openxmlformats.org/officeDocument/2006/relationships/font" Target="fonts/Poppins-regular.fntdata"/><Relationship Id="rId21" Type="http://schemas.openxmlformats.org/officeDocument/2006/relationships/font" Target="fonts/LexendLight-bold.fntdata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ahoma-regular.fntdata"/><Relationship Id="rId25" Type="http://schemas.openxmlformats.org/officeDocument/2006/relationships/font" Target="fonts/Poppins-boldItalic.fntdata"/><Relationship Id="rId28" Type="http://schemas.openxmlformats.org/officeDocument/2006/relationships/font" Target="fonts/QuattrocentoSans-regular.fntdata"/><Relationship Id="rId27" Type="http://schemas.openxmlformats.org/officeDocument/2006/relationships/font" Target="fonts/Tahom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Quattrocento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attrocentoSans-boldItalic.fntdata"/><Relationship Id="rId30" Type="http://schemas.openxmlformats.org/officeDocument/2006/relationships/font" Target="fonts/QuattrocentoSans-italic.fntdata"/><Relationship Id="rId11" Type="http://schemas.openxmlformats.org/officeDocument/2006/relationships/slide" Target="slides/slide6.xml"/><Relationship Id="rId33" Type="http://schemas.openxmlformats.org/officeDocument/2006/relationships/font" Target="fonts/Barlow-boldItalic.fntdata"/><Relationship Id="rId10" Type="http://schemas.openxmlformats.org/officeDocument/2006/relationships/slide" Target="slides/slide5.xml"/><Relationship Id="rId32" Type="http://schemas.openxmlformats.org/officeDocument/2006/relationships/font" Target="fonts/Barlow-bold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86b1297c1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586b1297c1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87c3756bd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587c3756bd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87c3756bd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587c3756bd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86b1297c1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586b1297c1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86b1297c1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586b1297c1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86b1297c1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586b1297c1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86b1297c1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586b1297c1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86b1297c1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586b1297c1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86b1297c1_0_7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586b1297c1_0_7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86b1297c1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586b1297c1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86b1297c1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586b1297c1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88ba68835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588ba68835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9" name="Google Shape;79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/>
          <p:nvPr/>
        </p:nvSpPr>
        <p:spPr>
          <a:xfrm>
            <a:off x="685801" y="1585731"/>
            <a:ext cx="1690007" cy="1698500"/>
          </a:xfrm>
          <a:custGeom>
            <a:rect b="b" l="l" r="r" t="t"/>
            <a:pathLst>
              <a:path extrusionOk="0" h="2547750" w="2535011">
                <a:moveTo>
                  <a:pt x="0" y="0"/>
                </a:moveTo>
                <a:lnTo>
                  <a:pt x="2535011" y="0"/>
                </a:lnTo>
                <a:lnTo>
                  <a:pt x="2535011" y="2547750"/>
                </a:lnTo>
                <a:lnTo>
                  <a:pt x="0" y="2547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685801" y="10896"/>
            <a:ext cx="1690007" cy="1416085"/>
          </a:xfrm>
          <a:custGeom>
            <a:rect b="b" l="l" r="r" t="t"/>
            <a:pathLst>
              <a:path extrusionOk="0" h="2124128" w="2535011">
                <a:moveTo>
                  <a:pt x="0" y="0"/>
                </a:moveTo>
                <a:lnTo>
                  <a:pt x="2535011" y="0"/>
                </a:lnTo>
                <a:lnTo>
                  <a:pt x="2535011" y="2124128"/>
                </a:lnTo>
                <a:lnTo>
                  <a:pt x="0" y="2124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685801" y="3440282"/>
            <a:ext cx="1690007" cy="1831987"/>
          </a:xfrm>
          <a:custGeom>
            <a:rect b="b" l="l" r="r" t="t"/>
            <a:pathLst>
              <a:path extrusionOk="0" h="2747980" w="2535011">
                <a:moveTo>
                  <a:pt x="0" y="0"/>
                </a:moveTo>
                <a:lnTo>
                  <a:pt x="2535011" y="0"/>
                </a:lnTo>
                <a:lnTo>
                  <a:pt x="2535011" y="2747980"/>
                </a:lnTo>
                <a:lnTo>
                  <a:pt x="0" y="27479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685801" y="5431019"/>
            <a:ext cx="1690007" cy="1491432"/>
          </a:xfrm>
          <a:custGeom>
            <a:rect b="b" l="l" r="r" t="t"/>
            <a:pathLst>
              <a:path extrusionOk="0" h="2237148" w="2535011">
                <a:moveTo>
                  <a:pt x="0" y="0"/>
                </a:moveTo>
                <a:lnTo>
                  <a:pt x="2535011" y="0"/>
                </a:lnTo>
                <a:lnTo>
                  <a:pt x="2535011" y="2237148"/>
                </a:lnTo>
                <a:lnTo>
                  <a:pt x="0" y="2237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588263" y="457200"/>
            <a:ext cx="1101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79">
          <p15:clr>
            <a:srgbClr val="A4A3A4"/>
          </p15:clr>
        </p15:guide>
        <p15:guide id="2" pos="962">
          <p15:clr>
            <a:srgbClr val="A4A3A4"/>
          </p15:clr>
        </p15:guide>
        <p15:guide id="3" pos="1373">
          <p15:clr>
            <a:srgbClr val="A4A3A4"/>
          </p15:clr>
        </p15:guide>
        <p15:guide id="4" pos="1556">
          <p15:clr>
            <a:srgbClr val="A4A3A4"/>
          </p15:clr>
        </p15:guide>
        <p15:guide id="5" pos="1967">
          <p15:clr>
            <a:srgbClr val="A4A3A4"/>
          </p15:clr>
        </p15:guide>
        <p15:guide id="6" pos="2150">
          <p15:clr>
            <a:srgbClr val="A4A3A4"/>
          </p15:clr>
        </p15:guide>
        <p15:guide id="7" pos="2561">
          <p15:clr>
            <a:srgbClr val="A4A3A4"/>
          </p15:clr>
        </p15:guide>
        <p15:guide id="8" pos="2744">
          <p15:clr>
            <a:srgbClr val="A4A3A4"/>
          </p15:clr>
        </p15:guide>
        <p15:guide id="9" pos="3155">
          <p15:clr>
            <a:srgbClr val="A4A3A4"/>
          </p15:clr>
        </p15:guide>
        <p15:guide id="10" pos="3338">
          <p15:clr>
            <a:srgbClr val="A4A3A4"/>
          </p15:clr>
        </p15:guide>
        <p15:guide id="11" pos="3749">
          <p15:clr>
            <a:srgbClr val="A4A3A4"/>
          </p15:clr>
        </p15:guide>
        <p15:guide id="12" pos="3932">
          <p15:clr>
            <a:srgbClr val="A4A3A4"/>
          </p15:clr>
        </p15:guide>
        <p15:guide id="13" pos="4343">
          <p15:clr>
            <a:srgbClr val="A4A3A4"/>
          </p15:clr>
        </p15:guide>
        <p15:guide id="14" pos="4526">
          <p15:clr>
            <a:srgbClr val="A4A3A4"/>
          </p15:clr>
        </p15:guide>
        <p15:guide id="15" pos="4937">
          <p15:clr>
            <a:srgbClr val="A4A3A4"/>
          </p15:clr>
        </p15:guide>
        <p15:guide id="16" pos="5120">
          <p15:clr>
            <a:srgbClr val="A4A3A4"/>
          </p15:clr>
        </p15:guide>
        <p15:guide id="17" pos="5529">
          <p15:clr>
            <a:srgbClr val="A4A3A4"/>
          </p15:clr>
        </p15:guide>
        <p15:guide id="18" pos="5714">
          <p15:clr>
            <a:srgbClr val="A4A3A4"/>
          </p15:clr>
        </p15:guide>
        <p15:guide id="19" pos="6123">
          <p15:clr>
            <a:srgbClr val="A4A3A4"/>
          </p15:clr>
        </p15:guide>
        <p15:guide id="20" pos="6308">
          <p15:clr>
            <a:srgbClr val="A4A3A4"/>
          </p15:clr>
        </p15:guide>
        <p15:guide id="21" pos="6717">
          <p15:clr>
            <a:srgbClr val="A4A3A4"/>
          </p15:clr>
        </p15:guide>
        <p15:guide id="22" pos="6900">
          <p15:clr>
            <a:srgbClr val="A4A3A4"/>
          </p15:clr>
        </p15:guide>
        <p15:guide id="23" orient="horz" pos="905">
          <p15:clr>
            <a:srgbClr val="5ACBF0"/>
          </p15:clr>
        </p15:guide>
        <p15:guide id="24" orient="horz" pos="1271">
          <p15:clr>
            <a:srgbClr val="5ACBF0"/>
          </p15:clr>
        </p15:guide>
        <p15:guide id="2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exus_Layout">
  <p:cSld name="TechNexus_Layou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8200" y="365125"/>
            <a:ext cx="8600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4899660" y="6320472"/>
            <a:ext cx="2372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9232265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logo with colorful people in a circle&#10;&#10;Description automatically generated" id="32" name="Google Shape;32;p5"/>
          <p:cNvPicPr preferRelativeResize="0"/>
          <p:nvPr/>
        </p:nvPicPr>
        <p:blipFill rotWithShape="1">
          <a:blip r:embed="rId2">
            <a:alphaModFix/>
          </a:blip>
          <a:srcRect b="29326" l="0" r="0" t="30973"/>
          <a:stretch/>
        </p:blipFill>
        <p:spPr>
          <a:xfrm>
            <a:off x="9793473" y="190433"/>
            <a:ext cx="2181992" cy="866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exus_Speaker_Intro">
  <p:cSld name="TechNexus_Speaker_Intr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742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>
            <a:off x="5638801" y="4539919"/>
            <a:ext cx="3270911" cy="2421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2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54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r>
              <a:rPr lang="en-US" sz="1954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-US" sz="1954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</a:t>
            </a:r>
            <a:endParaRPr/>
          </a:p>
        </p:txBody>
      </p:sp>
      <p:sp>
        <p:nvSpPr>
          <p:cNvPr id="36" name="Google Shape;36;p6"/>
          <p:cNvSpPr txBox="1"/>
          <p:nvPr/>
        </p:nvSpPr>
        <p:spPr>
          <a:xfrm>
            <a:off x="5478073" y="2476779"/>
            <a:ext cx="6180527" cy="641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2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34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&lt;&lt;Speaker Name&gt;&gt;</a:t>
            </a:r>
            <a:endParaRPr/>
          </a:p>
        </p:txBody>
      </p:sp>
      <p:sp>
        <p:nvSpPr>
          <p:cNvPr id="37" name="Google Shape;37;p6"/>
          <p:cNvSpPr txBox="1"/>
          <p:nvPr/>
        </p:nvSpPr>
        <p:spPr>
          <a:xfrm>
            <a:off x="5638800" y="4844395"/>
            <a:ext cx="5054175" cy="4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6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 years of experience in xxxxxxxx</a:t>
            </a:r>
            <a:endParaRPr sz="133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36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xxxxxx</a:t>
            </a:r>
            <a:endParaRPr sz="1333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" name="Google Shape;38;p6"/>
          <p:cNvGrpSpPr/>
          <p:nvPr/>
        </p:nvGrpSpPr>
        <p:grpSpPr>
          <a:xfrm>
            <a:off x="1271582" y="1659624"/>
            <a:ext cx="3843553" cy="3843553"/>
            <a:chOff x="0" y="0"/>
            <a:chExt cx="812800" cy="812800"/>
          </a:xfrm>
        </p:grpSpPr>
        <p:sp>
          <p:nvSpPr>
            <p:cNvPr id="39" name="Google Shape;39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3850" lIns="33850" spcFirstLastPara="1" rIns="33850" wrap="square" tIns="33850">
              <a:noAutofit/>
            </a:bodyPr>
            <a:lstStyle/>
            <a:p>
              <a:pPr indent="0" lvl="0" marL="0" marR="0" rtl="0" algn="ctr">
                <a:lnSpc>
                  <a:spcPct val="1477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6"/>
          <p:cNvSpPr txBox="1"/>
          <p:nvPr/>
        </p:nvSpPr>
        <p:spPr>
          <a:xfrm>
            <a:off x="5478073" y="3394894"/>
            <a:ext cx="3929839" cy="237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2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54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&lt;&lt;Manager - Engineering &gt;&gt;</a:t>
            </a:r>
            <a:endParaRPr/>
          </a:p>
        </p:txBody>
      </p:sp>
      <p:pic>
        <p:nvPicPr>
          <p:cNvPr descr="A logo with colorful people in a circle&#10;&#10;Description automatically generated" id="42" name="Google Shape;42;p6"/>
          <p:cNvPicPr preferRelativeResize="0"/>
          <p:nvPr/>
        </p:nvPicPr>
        <p:blipFill rotWithShape="1">
          <a:blip r:embed="rId2">
            <a:alphaModFix/>
          </a:blip>
          <a:srcRect b="29326" l="0" r="0" t="30973"/>
          <a:stretch/>
        </p:blipFill>
        <p:spPr>
          <a:xfrm>
            <a:off x="9945873" y="342833"/>
            <a:ext cx="2181992" cy="866273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/>
        </p:nvSpPr>
        <p:spPr>
          <a:xfrm>
            <a:off x="1676400" y="2767263"/>
            <a:ext cx="279934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&lt;&lt;Insert Speaker Photo Here&gt;&gt;</a:t>
            </a:r>
            <a:endParaRPr/>
          </a:p>
        </p:txBody>
      </p:sp>
      <p:sp>
        <p:nvSpPr>
          <p:cNvPr id="44" name="Google Shape;44;p6"/>
          <p:cNvSpPr txBox="1"/>
          <p:nvPr/>
        </p:nvSpPr>
        <p:spPr>
          <a:xfrm>
            <a:off x="4109720" y="633603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TechNexus Community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chNexus_Layout">
  <p:cSld name="1_TechNexus_Layou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8600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899660" y="6320472"/>
            <a:ext cx="2372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9232265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logo with colorful people in a circle&#10;&#10;Description automatically generated" id="49" name="Google Shape;49;p7"/>
          <p:cNvPicPr preferRelativeResize="0"/>
          <p:nvPr/>
        </p:nvPicPr>
        <p:blipFill rotWithShape="1">
          <a:blip r:embed="rId2">
            <a:alphaModFix/>
          </a:blip>
          <a:srcRect b="29326" l="0" r="0" t="30973"/>
          <a:stretch/>
        </p:blipFill>
        <p:spPr>
          <a:xfrm>
            <a:off x="9793473" y="190433"/>
            <a:ext cx="2181992" cy="866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hyperlink" Target="https://bit.ly/prateektalk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hyperlink" Target="https://bit.ly/prateektalk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hyperlink" Target="https://bit.ly/prateektalk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youtu.be/6IIUtEFKJec" TargetMode="External"/><Relationship Id="rId4" Type="http://schemas.openxmlformats.org/officeDocument/2006/relationships/hyperlink" Target="https://youtu.be/I6uui4Xx_YA" TargetMode="External"/><Relationship Id="rId5" Type="http://schemas.openxmlformats.org/officeDocument/2006/relationships/hyperlink" Target="https://learn.microsoft.com/en-us/azure/cosmos-db/introduction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s://bit.ly/prateektalk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hyperlink" Target="https://bit.ly/prateektalks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bit.ly/prateektalks" TargetMode="Externa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8.jpg"/><Relationship Id="rId13" Type="http://schemas.openxmlformats.org/officeDocument/2006/relationships/image" Target="../media/image23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12.jpg"/><Relationship Id="rId9" Type="http://schemas.openxmlformats.org/officeDocument/2006/relationships/image" Target="../media/image9.png"/><Relationship Id="rId14" Type="http://schemas.openxmlformats.org/officeDocument/2006/relationships/image" Target="../media/image20.png"/><Relationship Id="rId5" Type="http://schemas.openxmlformats.org/officeDocument/2006/relationships/image" Target="../media/image15.jp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bit.ly/prateektalk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.png"/><Relationship Id="rId6" Type="http://schemas.openxmlformats.org/officeDocument/2006/relationships/hyperlink" Target="https://bit.ly/prateektalk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hyperlink" Target="https://bit.ly/prateektalk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s://bit.ly/prateektalks" TargetMode="External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s://bit.ly/prateektalk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hyperlink" Target="https://bit.ly/prateektalks" TargetMode="External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18" l="0" r="0" t="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TechNexus Community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8" title="User Message.png"/>
          <p:cNvPicPr preferRelativeResize="0"/>
          <p:nvPr/>
        </p:nvPicPr>
        <p:blipFill rotWithShape="1">
          <a:blip r:embed="rId3">
            <a:alphaModFix/>
          </a:blip>
          <a:srcRect b="21366" l="6073" r="12293" t="8718"/>
          <a:stretch/>
        </p:blipFill>
        <p:spPr>
          <a:xfrm>
            <a:off x="2997800" y="684400"/>
            <a:ext cx="8598356" cy="61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/>
        </p:nvSpPr>
        <p:spPr>
          <a:xfrm>
            <a:off x="129475" y="-34475"/>
            <a:ext cx="6647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Memory in Action</a:t>
            </a:r>
            <a:endParaRPr b="1" sz="3200">
              <a:solidFill>
                <a:srgbClr val="0B539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How Agents Use Memory in Practice</a:t>
            </a:r>
            <a:endParaRPr b="1" sz="4200">
              <a:solidFill>
                <a:srgbClr val="0B539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logo with colorful people in a circle&#10;&#10;Description automatically generated" id="222" name="Google Shape;222;p28"/>
          <p:cNvPicPr preferRelativeResize="0"/>
          <p:nvPr/>
        </p:nvPicPr>
        <p:blipFill rotWithShape="1">
          <a:blip r:embed="rId4">
            <a:alphaModFix/>
          </a:blip>
          <a:srcRect b="29323" l="0" r="0" t="30975"/>
          <a:stretch/>
        </p:blipFill>
        <p:spPr>
          <a:xfrm>
            <a:off x="10622025" y="338200"/>
            <a:ext cx="1702750" cy="67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 txBox="1"/>
          <p:nvPr/>
        </p:nvSpPr>
        <p:spPr>
          <a:xfrm>
            <a:off x="10080838" y="-37000"/>
            <a:ext cx="241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1155CC"/>
                </a:solidFill>
                <a:uFill>
                  <a:noFill/>
                </a:uFill>
                <a:latin typeface="Lexend Light"/>
                <a:ea typeface="Lexend Light"/>
                <a:cs typeface="Lexend Light"/>
                <a:sym typeface="Lexend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bit.ly/prateektalks</a:t>
            </a:r>
            <a:endParaRPr sz="1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243000" y="1194725"/>
            <a:ext cx="30000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What’s Stored?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190600" y="1720375"/>
            <a:ext cx="3000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➔"/>
            </a:pPr>
            <a:r>
              <a:rPr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Conversation history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➔"/>
            </a:pPr>
            <a:r>
              <a:rPr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User preferences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➔"/>
            </a:pPr>
            <a:r>
              <a:rPr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Tool usage and past actions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➔"/>
            </a:pPr>
            <a:r>
              <a:rPr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Semantic chunks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TechNexus Community</a:t>
            </a:r>
            <a:endParaRPr/>
          </a:p>
        </p:txBody>
      </p:sp>
      <p:sp>
        <p:nvSpPr>
          <p:cNvPr id="231" name="Google Shape;231;p29"/>
          <p:cNvSpPr txBox="1"/>
          <p:nvPr/>
        </p:nvSpPr>
        <p:spPr>
          <a:xfrm>
            <a:off x="0" y="1665825"/>
            <a:ext cx="12008100" cy="3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Demo</a:t>
            </a:r>
            <a:endParaRPr sz="4800">
              <a:solidFill>
                <a:srgbClr val="3D85C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3D85C6"/>
                </a:solidFill>
                <a:latin typeface="Tahoma"/>
                <a:ea typeface="Tahoma"/>
                <a:cs typeface="Tahoma"/>
                <a:sym typeface="Tahoma"/>
              </a:rPr>
              <a:t>Movie Agent with Memory </a:t>
            </a:r>
            <a:endParaRPr sz="4200">
              <a:solidFill>
                <a:srgbClr val="3D85C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3D85C6"/>
                </a:solidFill>
                <a:latin typeface="Tahoma"/>
                <a:ea typeface="Tahoma"/>
                <a:cs typeface="Tahoma"/>
                <a:sym typeface="Tahoma"/>
              </a:rPr>
              <a:t>&amp; Vector Search </a:t>
            </a:r>
            <a:br>
              <a:rPr lang="en-US" sz="4200">
                <a:solidFill>
                  <a:srgbClr val="3D85C6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4200">
                <a:solidFill>
                  <a:srgbClr val="3D85C6"/>
                </a:solidFill>
                <a:latin typeface="Tahoma"/>
                <a:ea typeface="Tahoma"/>
                <a:cs typeface="Tahoma"/>
                <a:sym typeface="Tahoma"/>
              </a:rPr>
              <a:t>in Azure Cosmos DB</a:t>
            </a:r>
            <a:endParaRPr sz="4200">
              <a:solidFill>
                <a:srgbClr val="3D85C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A logo with colorful people in a circle&#10;&#10;Description automatically generated" id="232" name="Google Shape;232;p29"/>
          <p:cNvPicPr preferRelativeResize="0"/>
          <p:nvPr/>
        </p:nvPicPr>
        <p:blipFill rotWithShape="1">
          <a:blip r:embed="rId3">
            <a:alphaModFix/>
          </a:blip>
          <a:srcRect b="29323" l="0" r="0" t="30975"/>
          <a:stretch/>
        </p:blipFill>
        <p:spPr>
          <a:xfrm>
            <a:off x="10622025" y="338200"/>
            <a:ext cx="1702750" cy="67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/>
        </p:nvSpPr>
        <p:spPr>
          <a:xfrm>
            <a:off x="10080838" y="-37000"/>
            <a:ext cx="241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1155CC"/>
                </a:solidFill>
                <a:uFill>
                  <a:noFill/>
                </a:uFill>
                <a:latin typeface="Lexend Light"/>
                <a:ea typeface="Lexend Light"/>
                <a:cs typeface="Lexend Light"/>
                <a:sym typeface="Lexend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bit.ly/prateektalks</a:t>
            </a:r>
            <a:endParaRPr sz="18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TechNexus Community</a:t>
            </a:r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331902" y="-37000"/>
            <a:ext cx="432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3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Takeaways</a:t>
            </a:r>
            <a:endParaRPr b="1" sz="4500">
              <a:solidFill>
                <a:srgbClr val="0B539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425500" y="2276925"/>
            <a:ext cx="8741400" cy="3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➔"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LLMs are stateless by default</a:t>
            </a:r>
            <a:br>
              <a:rPr b="1" lang="en-US" sz="11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Agents need external memory to reason, adapt, and evolve over time.</a:t>
            </a:r>
            <a:b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Short-term and long-term memory work together</a:t>
            </a:r>
            <a:br>
              <a:rPr b="1" lang="en-US" sz="11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Use short-term for conversational context, long-term for persistent learning and personalization.</a:t>
            </a:r>
            <a:b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Memory types are layered, not isolated</a:t>
            </a:r>
            <a:br>
              <a:rPr b="1" lang="en-US" sz="11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Context window → Semantic cache → RAG/external knowledge = powerful hybrid recall.</a:t>
            </a:r>
            <a:b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11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Vector search unlocks semantic recall</a:t>
            </a:r>
            <a:br>
              <a:rPr b="1" lang="en-US" sz="11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Azure Cosmos DB and Azure AI Search enable scalable, fast retrieval beyond keyword match.</a:t>
            </a:r>
            <a:b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11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 design = agent performance</a:t>
            </a:r>
            <a:br>
              <a:rPr b="1" lang="en-US" sz="11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Structure, filter, and summarize memory well to balance accuracy and efficiency.</a:t>
            </a:r>
            <a:endParaRPr sz="1700"/>
          </a:p>
        </p:txBody>
      </p:sp>
      <p:pic>
        <p:nvPicPr>
          <p:cNvPr descr="A logo with colorful people in a circle&#10;&#10;Description automatically generated" id="241" name="Google Shape;241;p30"/>
          <p:cNvPicPr preferRelativeResize="0"/>
          <p:nvPr/>
        </p:nvPicPr>
        <p:blipFill rotWithShape="1">
          <a:blip r:embed="rId3">
            <a:alphaModFix/>
          </a:blip>
          <a:srcRect b="29323" l="0" r="0" t="30975"/>
          <a:stretch/>
        </p:blipFill>
        <p:spPr>
          <a:xfrm>
            <a:off x="10622025" y="338200"/>
            <a:ext cx="1702750" cy="67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/>
          <p:nvPr/>
        </p:nvSpPr>
        <p:spPr>
          <a:xfrm>
            <a:off x="10080838" y="-37000"/>
            <a:ext cx="241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1155CC"/>
                </a:solidFill>
                <a:uFill>
                  <a:noFill/>
                </a:uFill>
                <a:latin typeface="Lexend Light"/>
                <a:ea typeface="Lexend Light"/>
                <a:cs typeface="Lexend Light"/>
                <a:sym typeface="Lexend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bit.ly/prateektalks</a:t>
            </a:r>
            <a:endParaRPr sz="1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2079325" y="861363"/>
            <a:ext cx="89163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“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Smart agents aren’t just built on models. </a:t>
            </a:r>
            <a:b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They’re powered by </a:t>
            </a:r>
            <a:r>
              <a:rPr b="1"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what they remember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 </a:t>
            </a:r>
            <a:r>
              <a:rPr b="1"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TechNexus Community</a:t>
            </a:r>
            <a:endParaRPr/>
          </a:p>
        </p:txBody>
      </p:sp>
      <p:sp>
        <p:nvSpPr>
          <p:cNvPr id="249" name="Google Shape;249;p31"/>
          <p:cNvSpPr txBox="1"/>
          <p:nvPr/>
        </p:nvSpPr>
        <p:spPr>
          <a:xfrm>
            <a:off x="80446" y="0"/>
            <a:ext cx="2904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3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B53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References</a:t>
            </a:r>
            <a:endParaRPr b="1" sz="4500">
              <a:solidFill>
                <a:srgbClr val="0B539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208299" y="1197350"/>
            <a:ext cx="63828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-US" sz="1700" u="sng">
                <a:solidFill>
                  <a:schemeClr val="hlink"/>
                </a:solidFill>
                <a:hlinkClick r:id="rId3"/>
              </a:rPr>
              <a:t>What is the database behind ChatGPT?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-US" sz="1700" u="sng">
                <a:solidFill>
                  <a:schemeClr val="hlink"/>
                </a:solidFill>
                <a:hlinkClick r:id="rId4"/>
              </a:rPr>
              <a:t>Azure Cosmos DB Vector Search &amp; DiskANN Vector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-US" sz="1700" u="sng">
                <a:solidFill>
                  <a:schemeClr val="hlink"/>
                </a:solidFill>
                <a:hlinkClick r:id="rId5"/>
              </a:rPr>
              <a:t>Unified AI Database - Azure Cosmos DB | Microsoft Learn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descr="A logo with colorful people in a circle&#10;&#10;Description automatically generated" id="251" name="Google Shape;251;p31"/>
          <p:cNvPicPr preferRelativeResize="0"/>
          <p:nvPr/>
        </p:nvPicPr>
        <p:blipFill rotWithShape="1">
          <a:blip r:embed="rId6">
            <a:alphaModFix/>
          </a:blip>
          <a:srcRect b="29323" l="0" r="0" t="30975"/>
          <a:stretch/>
        </p:blipFill>
        <p:spPr>
          <a:xfrm>
            <a:off x="10622025" y="338200"/>
            <a:ext cx="1702750" cy="67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1"/>
          <p:cNvSpPr txBox="1"/>
          <p:nvPr/>
        </p:nvSpPr>
        <p:spPr>
          <a:xfrm>
            <a:off x="10080838" y="-37000"/>
            <a:ext cx="241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1155CC"/>
                </a:solidFill>
                <a:uFill>
                  <a:noFill/>
                </a:uFill>
                <a:latin typeface="Lexend Light"/>
                <a:ea typeface="Lexend Light"/>
                <a:cs typeface="Lexend Light"/>
                <a:sym typeface="Lexend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bit.ly/prateektalks</a:t>
            </a:r>
            <a:endParaRPr sz="18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idx="11" type="ftr"/>
          </p:nvPr>
        </p:nvSpPr>
        <p:spPr>
          <a:xfrm>
            <a:off x="4024450" y="64929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TechNexus Community</a:t>
            </a:r>
            <a:endParaRPr/>
          </a:p>
        </p:txBody>
      </p:sp>
      <p:pic>
        <p:nvPicPr>
          <p:cNvPr descr="A logo with colorful people in a circle&#10;&#10;Description automatically generated" id="258" name="Google Shape;258;p32"/>
          <p:cNvPicPr preferRelativeResize="0"/>
          <p:nvPr/>
        </p:nvPicPr>
        <p:blipFill rotWithShape="1">
          <a:blip r:embed="rId3">
            <a:alphaModFix/>
          </a:blip>
          <a:srcRect b="29323" l="0" r="0" t="30975"/>
          <a:stretch/>
        </p:blipFill>
        <p:spPr>
          <a:xfrm>
            <a:off x="10446999" y="318575"/>
            <a:ext cx="1821200" cy="72300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 txBox="1"/>
          <p:nvPr/>
        </p:nvSpPr>
        <p:spPr>
          <a:xfrm>
            <a:off x="10004638" y="-37000"/>
            <a:ext cx="241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1155CC"/>
                </a:solidFill>
                <a:uFill>
                  <a:noFill/>
                </a:uFill>
                <a:latin typeface="Lexend Light"/>
                <a:ea typeface="Lexend Light"/>
                <a:cs typeface="Lexend Light"/>
                <a:sym typeface="Lexend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bit.ly/prateektalks</a:t>
            </a:r>
            <a:endParaRPr sz="1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60" name="Google Shape;260;p32" title="Untitled design (5).png"/>
          <p:cNvPicPr preferRelativeResize="0"/>
          <p:nvPr/>
        </p:nvPicPr>
        <p:blipFill rotWithShape="1">
          <a:blip r:embed="rId5">
            <a:alphaModFix/>
          </a:blip>
          <a:srcRect b="35098" l="0" r="62891" t="0"/>
          <a:stretch/>
        </p:blipFill>
        <p:spPr>
          <a:xfrm>
            <a:off x="8086939" y="1263400"/>
            <a:ext cx="3811749" cy="38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/>
          <p:nvPr/>
        </p:nvSpPr>
        <p:spPr>
          <a:xfrm>
            <a:off x="996188" y="5366687"/>
            <a:ext cx="98679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4500">
                <a:solidFill>
                  <a:srgbClr val="0B53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Connect with me on LinkedIn</a:t>
            </a:r>
            <a:br>
              <a:rPr b="1" lang="en-US" sz="4500">
                <a:solidFill>
                  <a:srgbClr val="0B53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lang="en-US" sz="2800">
                <a:solidFill>
                  <a:srgbClr val="0B53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 share insights on AI, Cloud, and Software Engineering.</a:t>
            </a:r>
            <a:endParaRPr sz="2800"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013" y="1263400"/>
            <a:ext cx="7396330" cy="38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 txBox="1"/>
          <p:nvPr/>
        </p:nvSpPr>
        <p:spPr>
          <a:xfrm>
            <a:off x="2042850" y="0"/>
            <a:ext cx="7645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Quattrocento Sans"/>
              <a:buNone/>
            </a:pPr>
            <a:r>
              <a:rPr b="1" lang="en-US" sz="3500">
                <a:solidFill>
                  <a:srgbClr val="0B53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 &amp; </a:t>
            </a:r>
            <a:endParaRPr b="1" sz="3500">
              <a:solidFill>
                <a:srgbClr val="0B539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Quattrocento Sans"/>
              <a:buNone/>
            </a:pPr>
            <a:r>
              <a:rPr b="1" lang="en-US" sz="3500">
                <a:solidFill>
                  <a:srgbClr val="0B53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keep the conversation going!</a:t>
            </a:r>
            <a:endParaRPr b="1" sz="35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TechNexus Community</a:t>
            </a:r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91950" y="2155275"/>
            <a:ext cx="120081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The Data Behind the Decision</a:t>
            </a:r>
            <a:endParaRPr b="1" sz="5100">
              <a:solidFill>
                <a:srgbClr val="0B539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3D85C6"/>
                </a:solidFill>
                <a:latin typeface="Tahoma"/>
                <a:ea typeface="Tahoma"/>
                <a:cs typeface="Tahoma"/>
                <a:sym typeface="Tahoma"/>
              </a:rPr>
              <a:t>Architecting Agent Memory </a:t>
            </a:r>
            <a:endParaRPr sz="4200">
              <a:solidFill>
                <a:srgbClr val="3D85C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3D85C6"/>
                </a:solidFill>
                <a:latin typeface="Tahoma"/>
                <a:ea typeface="Tahoma"/>
                <a:cs typeface="Tahoma"/>
                <a:sym typeface="Tahoma"/>
              </a:rPr>
              <a:t>and Context on Azure</a:t>
            </a:r>
            <a:endParaRPr sz="2700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A logo with colorful people in a circle&#10;&#10;Description automatically generated" id="127" name="Google Shape;127;p20"/>
          <p:cNvPicPr preferRelativeResize="0"/>
          <p:nvPr/>
        </p:nvPicPr>
        <p:blipFill rotWithShape="1">
          <a:blip r:embed="rId3">
            <a:alphaModFix/>
          </a:blip>
          <a:srcRect b="29323" l="0" r="0" t="30975"/>
          <a:stretch/>
        </p:blipFill>
        <p:spPr>
          <a:xfrm>
            <a:off x="10622025" y="338200"/>
            <a:ext cx="1702750" cy="67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10080838" y="-37000"/>
            <a:ext cx="241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1155CC"/>
                </a:solidFill>
                <a:uFill>
                  <a:noFill/>
                </a:uFill>
                <a:latin typeface="Lexend Light"/>
                <a:ea typeface="Lexend Light"/>
                <a:cs typeface="Lexend Light"/>
                <a:sym typeface="Lexend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bit.ly/prateektalks</a:t>
            </a:r>
            <a:endParaRPr sz="18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1"/>
          <p:cNvGrpSpPr/>
          <p:nvPr/>
        </p:nvGrpSpPr>
        <p:grpSpPr>
          <a:xfrm>
            <a:off x="204422" y="2438040"/>
            <a:ext cx="3612945" cy="969967"/>
            <a:chOff x="7837498" y="691437"/>
            <a:chExt cx="5415085" cy="865810"/>
          </a:xfrm>
        </p:grpSpPr>
        <p:sp>
          <p:nvSpPr>
            <p:cNvPr id="134" name="Google Shape;134;p21"/>
            <p:cNvSpPr txBox="1"/>
            <p:nvPr/>
          </p:nvSpPr>
          <p:spPr>
            <a:xfrm>
              <a:off x="7837498" y="691437"/>
              <a:ext cx="4767900" cy="34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0B539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Prateek Singh</a:t>
              </a:r>
              <a:endParaRPr b="1" i="0" sz="2500" u="none" cap="none" strike="noStrike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35" name="Google Shape;135;p21"/>
            <p:cNvSpPr txBox="1"/>
            <p:nvPr/>
          </p:nvSpPr>
          <p:spPr>
            <a:xfrm>
              <a:off x="7872683" y="1117447"/>
              <a:ext cx="5379900" cy="4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Quattrocento Sans"/>
                <a:buNone/>
              </a:pPr>
              <a:r>
                <a:rPr lang="en-US" sz="1600">
                  <a:solidFill>
                    <a:srgbClr val="666666"/>
                  </a:solidFill>
                  <a:latin typeface="Tahoma"/>
                  <a:ea typeface="Tahoma"/>
                  <a:cs typeface="Tahoma"/>
                  <a:sym typeface="Tahoma"/>
                </a:rPr>
                <a:t>Founder @ ganak.ai</a:t>
              </a:r>
              <a:endParaRPr sz="16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Quattrocento Sans"/>
                <a:buNone/>
              </a:pPr>
              <a:r>
                <a:rPr lang="en-US" sz="1600">
                  <a:solidFill>
                    <a:srgbClr val="666666"/>
                  </a:solidFill>
                  <a:latin typeface="Tahoma"/>
                  <a:ea typeface="Tahoma"/>
                  <a:cs typeface="Tahoma"/>
                  <a:sym typeface="Tahoma"/>
                </a:rPr>
                <a:t>Ex-Staff SWE Linkedin</a:t>
              </a:r>
              <a:endParaRPr sz="1600" u="none" cap="none" strike="noStrike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36" name="Google Shape;136;p21" title="Untitled design (5).png"/>
          <p:cNvPicPr preferRelativeResize="0"/>
          <p:nvPr/>
        </p:nvPicPr>
        <p:blipFill rotWithShape="1">
          <a:blip r:embed="rId3">
            <a:alphaModFix/>
          </a:blip>
          <a:srcRect b="35098" l="0" r="62891" t="0"/>
          <a:stretch/>
        </p:blipFill>
        <p:spPr>
          <a:xfrm>
            <a:off x="204575" y="4088700"/>
            <a:ext cx="2477462" cy="2475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1"/>
          <p:cNvGrpSpPr/>
          <p:nvPr/>
        </p:nvGrpSpPr>
        <p:grpSpPr>
          <a:xfrm>
            <a:off x="3358614" y="484548"/>
            <a:ext cx="6549328" cy="2413085"/>
            <a:chOff x="212481" y="2975667"/>
            <a:chExt cx="7038505" cy="2602832"/>
          </a:xfrm>
        </p:grpSpPr>
        <p:pic>
          <p:nvPicPr>
            <p:cNvPr id="138" name="Google Shape;138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14859" y="3613952"/>
              <a:ext cx="1172078" cy="1944961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39" name="Google Shape;139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33080" y="3613952"/>
              <a:ext cx="1458540" cy="1964546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40" name="Google Shape;140;p21"/>
            <p:cNvSpPr txBox="1"/>
            <p:nvPr/>
          </p:nvSpPr>
          <p:spPr>
            <a:xfrm>
              <a:off x="212481" y="2975667"/>
              <a:ext cx="3661800" cy="4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rgbClr val="0B539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Books</a:t>
              </a:r>
              <a:endParaRPr sz="10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41" name="Google Shape;141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12487" y="3613952"/>
              <a:ext cx="1378183" cy="1964546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42" name="Google Shape;142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26005" y="3591806"/>
              <a:ext cx="1243313" cy="1986692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43" name="Google Shape;143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07673" y="3591042"/>
              <a:ext cx="1243313" cy="1986693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44" name="Google Shape;144;p21"/>
          <p:cNvSpPr txBox="1"/>
          <p:nvPr/>
        </p:nvSpPr>
        <p:spPr>
          <a:xfrm>
            <a:off x="10248119" y="484909"/>
            <a:ext cx="159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Articles</a:t>
            </a:r>
            <a:endParaRPr sz="1200">
              <a:solidFill>
                <a:srgbClr val="0B5394"/>
              </a:solidFill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9">
            <a:alphaModFix/>
          </a:blip>
          <a:srcRect b="9670" l="0" r="0" t="9670"/>
          <a:stretch/>
        </p:blipFill>
        <p:spPr>
          <a:xfrm>
            <a:off x="10248126" y="1695224"/>
            <a:ext cx="1463976" cy="58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248117" y="1014824"/>
            <a:ext cx="1463977" cy="55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 rotWithShape="1">
          <a:blip r:embed="rId11">
            <a:alphaModFix/>
          </a:blip>
          <a:srcRect b="4018" l="0" r="0" t="4018"/>
          <a:stretch/>
        </p:blipFill>
        <p:spPr>
          <a:xfrm>
            <a:off x="10248118" y="2404285"/>
            <a:ext cx="1463977" cy="558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34550" y="4112946"/>
            <a:ext cx="3042875" cy="241290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9" name="Google Shape;149;p21"/>
          <p:cNvSpPr txBox="1"/>
          <p:nvPr/>
        </p:nvSpPr>
        <p:spPr>
          <a:xfrm>
            <a:off x="3358601" y="3586903"/>
            <a:ext cx="175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3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Course</a:t>
            </a:r>
            <a:endParaRPr b="1" sz="2700">
              <a:solidFill>
                <a:srgbClr val="0B539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0" name="Google Shape;150;p21" title="1746294676328-modified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4225" y="151350"/>
            <a:ext cx="2286700" cy="22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21211" y="4099363"/>
            <a:ext cx="5372663" cy="23929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2" name="Google Shape;152;p21"/>
          <p:cNvSpPr txBox="1"/>
          <p:nvPr/>
        </p:nvSpPr>
        <p:spPr>
          <a:xfrm>
            <a:off x="6621210" y="3586915"/>
            <a:ext cx="510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3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Linkedin</a:t>
            </a:r>
            <a:r>
              <a:rPr b="1" lang="en-US" sz="2700">
                <a:solidFill>
                  <a:srgbClr val="0B53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1" lang="en-US" sz="27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Newsletter</a:t>
            </a:r>
            <a:endParaRPr b="1" sz="2700">
              <a:solidFill>
                <a:srgbClr val="0B539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TechNexus Community</a:t>
            </a:r>
            <a:endParaRPr/>
          </a:p>
        </p:txBody>
      </p:sp>
      <p:sp>
        <p:nvSpPr>
          <p:cNvPr id="158" name="Google Shape;158;p22"/>
          <p:cNvSpPr txBox="1"/>
          <p:nvPr/>
        </p:nvSpPr>
        <p:spPr>
          <a:xfrm>
            <a:off x="164303" y="87350"/>
            <a:ext cx="3301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Agenda</a:t>
            </a:r>
            <a:r>
              <a:rPr b="1" lang="en-US" sz="45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2700">
              <a:solidFill>
                <a:srgbClr val="0B539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164299" y="1053200"/>
            <a:ext cx="11680500" cy="47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ahoma"/>
              <a:buChar char="➔"/>
            </a:pPr>
            <a:r>
              <a:rPr b="1" lang="en-US" sz="2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Importance of Memory</a:t>
            </a:r>
            <a:endParaRPr b="1" sz="2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ahoma"/>
              <a:buChar char="➔"/>
            </a:pPr>
            <a:r>
              <a:rPr b="1" lang="en-US" sz="2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Types of Memory</a:t>
            </a:r>
            <a:endParaRPr sz="2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ahoma"/>
              <a:buChar char="➔"/>
            </a:pPr>
            <a:r>
              <a:rPr b="1" lang="en-US" sz="2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Azure Memory/Context Providers</a:t>
            </a:r>
            <a:endParaRPr sz="2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ahoma"/>
              <a:buChar char="◆"/>
            </a:pPr>
            <a:r>
              <a:rPr lang="en-US" sz="2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Azure Cosmos DB Unified AI database</a:t>
            </a:r>
            <a:endParaRPr sz="2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ahoma"/>
              <a:buChar char="◆"/>
            </a:pPr>
            <a:r>
              <a:rPr lang="en-US" sz="2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Azure AI search vs Cosmos DB</a:t>
            </a:r>
            <a:endParaRPr sz="2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ahoma"/>
              <a:buChar char="➔"/>
            </a:pPr>
            <a:r>
              <a:rPr b="1" lang="en-US" sz="2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Memory in Action</a:t>
            </a:r>
            <a:endParaRPr b="1" sz="2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ahoma"/>
              <a:buChar char="◆"/>
            </a:pPr>
            <a:r>
              <a:rPr lang="en-US" sz="2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Primer - Semantic Cache, RAG</a:t>
            </a:r>
            <a:endParaRPr sz="2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ahoma"/>
              <a:buChar char="◆"/>
            </a:pPr>
            <a:r>
              <a:rPr lang="en-US" sz="2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Patterns and Strategies</a:t>
            </a:r>
            <a:endParaRPr sz="2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ahoma"/>
              <a:buChar char="➔"/>
            </a:pPr>
            <a:r>
              <a:rPr b="1" lang="en-US" sz="2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Demo</a:t>
            </a:r>
            <a:r>
              <a:rPr lang="en-US" sz="2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-</a:t>
            </a:r>
            <a:r>
              <a:rPr b="1" lang="en-US" sz="2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Movie Agent with Memory and Vector Search in Azure Cosmos DB</a:t>
            </a:r>
            <a:endParaRPr sz="2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ahoma"/>
              <a:buChar char="➔"/>
            </a:pPr>
            <a:r>
              <a:rPr b="1" lang="en-US" sz="2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Takeaways</a:t>
            </a:r>
            <a:endParaRPr b="1" sz="2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ahoma"/>
              <a:buChar char="➔"/>
            </a:pPr>
            <a:r>
              <a:rPr b="1" lang="en-US" sz="2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References</a:t>
            </a:r>
            <a:endParaRPr b="1" sz="2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B539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logo with colorful people in a circle&#10;&#10;Description automatically generated" id="160" name="Google Shape;160;p22"/>
          <p:cNvPicPr preferRelativeResize="0"/>
          <p:nvPr/>
        </p:nvPicPr>
        <p:blipFill rotWithShape="1">
          <a:blip r:embed="rId3">
            <a:alphaModFix/>
          </a:blip>
          <a:srcRect b="29323" l="0" r="0" t="30975"/>
          <a:stretch/>
        </p:blipFill>
        <p:spPr>
          <a:xfrm>
            <a:off x="10622025" y="338200"/>
            <a:ext cx="1702750" cy="67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10080838" y="-37000"/>
            <a:ext cx="241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1155CC"/>
                </a:solidFill>
                <a:uFill>
                  <a:noFill/>
                </a:uFill>
                <a:latin typeface="Lexend Light"/>
                <a:ea typeface="Lexend Light"/>
                <a:cs typeface="Lexend Light"/>
                <a:sym typeface="Lexend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bit.ly/prateektalks</a:t>
            </a:r>
            <a:endParaRPr sz="18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TechNexus Community</a:t>
            </a:r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164425" y="102875"/>
            <a:ext cx="1029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Importance of Memory in Agentic Systems</a:t>
            </a:r>
            <a:r>
              <a:rPr b="1" lang="en-US" sz="29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2900">
              <a:solidFill>
                <a:srgbClr val="0B539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164425" y="936500"/>
            <a:ext cx="4953300" cy="51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LLMs are Stateless </a:t>
            </a:r>
            <a:r>
              <a:rPr b="1"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🧠</a:t>
            </a: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➔"/>
            </a:pPr>
            <a:r>
              <a:rPr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Forget everything between prompts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➔"/>
            </a:pPr>
            <a:r>
              <a:rPr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 continuity without memory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Agents are Autonomous </a:t>
            </a:r>
            <a:r>
              <a:rPr b="1"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🤖 </a:t>
            </a: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➔"/>
            </a:pPr>
            <a:r>
              <a:rPr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Autonomy requires decision-making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➔"/>
            </a:pPr>
            <a:r>
              <a:rPr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Decision-making depends on context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Reasoning needs Memory </a:t>
            </a:r>
            <a:r>
              <a:rPr b="1"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🧩</a:t>
            </a: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➔"/>
            </a:pPr>
            <a:r>
              <a:rPr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Recall of past </a:t>
            </a:r>
            <a:r>
              <a:rPr b="1"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interactions</a:t>
            </a:r>
            <a:r>
              <a:rPr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(tool use, user input)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➔"/>
            </a:pPr>
            <a:r>
              <a:rPr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Recall of past </a:t>
            </a:r>
            <a:r>
              <a:rPr b="1"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behaviors</a:t>
            </a:r>
            <a:r>
              <a:rPr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(plans, decisions)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Efficiency i</a:t>
            </a:r>
            <a:r>
              <a:rPr b="1"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b="1"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Key </a:t>
            </a:r>
            <a:r>
              <a:rPr b="1"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⚙️</a:t>
            </a: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➔"/>
            </a:pPr>
            <a:r>
              <a:rPr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Fast, relevant retrieval is critical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➔"/>
            </a:pPr>
            <a:r>
              <a:rPr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Too much data slows performance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Why Memory Matters </a:t>
            </a:r>
            <a:r>
              <a:rPr b="1"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🌱</a:t>
            </a: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➔"/>
            </a:pPr>
            <a:r>
              <a:rPr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Enables Continuity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➔"/>
            </a:pPr>
            <a:r>
              <a:rPr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Drives Personalization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➔"/>
            </a:pPr>
            <a:r>
              <a:rPr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Supports Long-Term Learning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0" l="11128" r="25423" t="4058"/>
          <a:stretch/>
        </p:blipFill>
        <p:spPr>
          <a:xfrm>
            <a:off x="5077650" y="1154434"/>
            <a:ext cx="6016824" cy="511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 title="Untitled design (7).png"/>
          <p:cNvPicPr preferRelativeResize="0"/>
          <p:nvPr/>
        </p:nvPicPr>
        <p:blipFill rotWithShape="1">
          <a:blip r:embed="rId4">
            <a:alphaModFix/>
          </a:blip>
          <a:srcRect b="26694" l="20630" r="19621" t="23072"/>
          <a:stretch/>
        </p:blipFill>
        <p:spPr>
          <a:xfrm>
            <a:off x="4791400" y="770150"/>
            <a:ext cx="6803274" cy="5730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A logo with colorful people in a circle&#10;&#10;Description automatically generated" id="171" name="Google Shape;171;p23"/>
          <p:cNvPicPr preferRelativeResize="0"/>
          <p:nvPr/>
        </p:nvPicPr>
        <p:blipFill rotWithShape="1">
          <a:blip r:embed="rId5">
            <a:alphaModFix/>
          </a:blip>
          <a:srcRect b="29323" l="0" r="0" t="30975"/>
          <a:stretch/>
        </p:blipFill>
        <p:spPr>
          <a:xfrm>
            <a:off x="10622025" y="338200"/>
            <a:ext cx="1702750" cy="67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10080838" y="-37000"/>
            <a:ext cx="241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1155CC"/>
                </a:solidFill>
                <a:uFill>
                  <a:noFill/>
                </a:uFill>
                <a:latin typeface="Lexend Light"/>
                <a:ea typeface="Lexend Light"/>
                <a:cs typeface="Lexend Light"/>
                <a:sym typeface="Lexend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bit.ly/prateektalks</a:t>
            </a:r>
            <a:endParaRPr sz="18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/>
        </p:nvSpPr>
        <p:spPr>
          <a:xfrm>
            <a:off x="26100" y="5266650"/>
            <a:ext cx="1686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LOW</a:t>
            </a:r>
            <a:br>
              <a:rPr b="1" i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i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AUTONOMY</a:t>
            </a:r>
            <a:r>
              <a:rPr i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i="1" sz="1150">
              <a:solidFill>
                <a:schemeClr val="dk1"/>
              </a:solidFill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1356100" y="5807350"/>
            <a:ext cx="30000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</a:t>
            </a:r>
            <a:r>
              <a:rPr b="1" lang="en-US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None</a:t>
            </a:r>
            <a:endParaRPr b="1" sz="2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14300" marR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Requires external control</a:t>
            </a:r>
            <a:endParaRPr i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3865950" y="5807350"/>
            <a:ext cx="30000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Low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b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i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Predefined steps </a:t>
            </a:r>
            <a:endParaRPr i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6894525" y="5807350"/>
            <a:ext cx="30000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High</a:t>
            </a:r>
            <a:br>
              <a:rPr i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i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Self-directed</a:t>
            </a:r>
            <a:endParaRPr i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10390250" y="5266650"/>
            <a:ext cx="1686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HIGH</a:t>
            </a:r>
            <a:b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i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AUTONOMY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150">
              <a:solidFill>
                <a:schemeClr val="dk1"/>
              </a:solidFill>
            </a:endParaRPr>
          </a:p>
        </p:txBody>
      </p:sp>
      <p:pic>
        <p:nvPicPr>
          <p:cNvPr id="182" name="Google Shape;182;p24" title="Agents.png"/>
          <p:cNvPicPr preferRelativeResize="0"/>
          <p:nvPr/>
        </p:nvPicPr>
        <p:blipFill rotWithShape="1">
          <a:blip r:embed="rId3">
            <a:alphaModFix/>
          </a:blip>
          <a:srcRect b="27119" l="10498" r="14030" t="30252"/>
          <a:stretch/>
        </p:blipFill>
        <p:spPr>
          <a:xfrm>
            <a:off x="2054525" y="690075"/>
            <a:ext cx="8345274" cy="4713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4"/>
          <p:cNvCxnSpPr/>
          <p:nvPr/>
        </p:nvCxnSpPr>
        <p:spPr>
          <a:xfrm flipH="1" rot="10800000">
            <a:off x="1685450" y="5656800"/>
            <a:ext cx="8704800" cy="30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descr="A logo with colorful people in a circle&#10;&#10;Description automatically generated" id="184" name="Google Shape;184;p24"/>
          <p:cNvPicPr preferRelativeResize="0"/>
          <p:nvPr/>
        </p:nvPicPr>
        <p:blipFill rotWithShape="1">
          <a:blip r:embed="rId4">
            <a:alphaModFix/>
          </a:blip>
          <a:srcRect b="29323" l="0" r="0" t="30975"/>
          <a:stretch/>
        </p:blipFill>
        <p:spPr>
          <a:xfrm>
            <a:off x="10622025" y="338200"/>
            <a:ext cx="1702750" cy="67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/>
        </p:nvSpPr>
        <p:spPr>
          <a:xfrm>
            <a:off x="10080838" y="-37000"/>
            <a:ext cx="241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1155CC"/>
                </a:solidFill>
                <a:uFill>
                  <a:noFill/>
                </a:uFill>
                <a:latin typeface="Lexend Light"/>
                <a:ea typeface="Lexend Light"/>
                <a:cs typeface="Lexend Light"/>
                <a:sym typeface="Lexend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bit.ly/prateektalks</a:t>
            </a:r>
            <a:endParaRPr sz="1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164425" y="102875"/>
            <a:ext cx="1029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Importance of Memory in Agentic Systems </a:t>
            </a:r>
            <a:endParaRPr b="1" sz="2900">
              <a:solidFill>
                <a:srgbClr val="0B539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TechNexus Community</a:t>
            </a:r>
            <a:endParaRPr/>
          </a:p>
        </p:txBody>
      </p:sp>
      <p:sp>
        <p:nvSpPr>
          <p:cNvPr id="192" name="Google Shape;192;p25"/>
          <p:cNvSpPr txBox="1"/>
          <p:nvPr/>
        </p:nvSpPr>
        <p:spPr>
          <a:xfrm>
            <a:off x="135850" y="11550"/>
            <a:ext cx="10293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AI Agents Memory Types</a:t>
            </a:r>
            <a:endParaRPr b="1" sz="3200">
              <a:solidFill>
                <a:srgbClr val="0B539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Foundation of Intelligent Agents</a:t>
            </a:r>
            <a:endParaRPr b="1" sz="800">
              <a:solidFill>
                <a:srgbClr val="0B539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logo with colorful people in a circle&#10;&#10;Description automatically generated" id="193" name="Google Shape;193;p25"/>
          <p:cNvPicPr preferRelativeResize="0"/>
          <p:nvPr/>
        </p:nvPicPr>
        <p:blipFill rotWithShape="1">
          <a:blip r:embed="rId3">
            <a:alphaModFix/>
          </a:blip>
          <a:srcRect b="29323" l="0" r="0" t="30975"/>
          <a:stretch/>
        </p:blipFill>
        <p:spPr>
          <a:xfrm>
            <a:off x="10622025" y="338200"/>
            <a:ext cx="1702750" cy="67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10080838" y="-37000"/>
            <a:ext cx="241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1155CC"/>
                </a:solidFill>
                <a:uFill>
                  <a:noFill/>
                </a:uFill>
                <a:latin typeface="Lexend Light"/>
                <a:ea typeface="Lexend Light"/>
                <a:cs typeface="Lexend Light"/>
                <a:sym typeface="Lexend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bit.ly/prateektalks</a:t>
            </a:r>
            <a:endParaRPr sz="1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 rotWithShape="1">
          <a:blip r:embed="rId5">
            <a:alphaModFix/>
          </a:blip>
          <a:srcRect b="-1230" l="4975" r="4722" t="1230"/>
          <a:stretch/>
        </p:blipFill>
        <p:spPr>
          <a:xfrm>
            <a:off x="6700489" y="1704213"/>
            <a:ext cx="5491511" cy="3962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6" name="Google Shape;196;p25"/>
          <p:cNvGraphicFramePr/>
          <p:nvPr/>
        </p:nvGraphicFramePr>
        <p:xfrm>
          <a:off x="0" y="164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{11E35D2B-128A-4241-AC05-D8F54AFE7787}</a:tableStyleId>
              </a:tblPr>
              <a:tblGrid>
                <a:gridCol w="3078600"/>
                <a:gridCol w="3457475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Short-Term Memory</a:t>
                      </a:r>
                      <a:endParaRPr b="1" sz="19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Long-Term Memory</a:t>
                      </a:r>
                      <a:endParaRPr b="1" sz="19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2667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Lives during one session (Ephemeral)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Persists across sessions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2667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Fast access, limited capacity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Slower access, high capacity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2667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Stores current conversation context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Stores knowledge, preferences, history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2667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b="1"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In-memory (RAM, context window)</a:t>
                      </a:r>
                      <a:endParaRPr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b="1"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Vector DBs, knowledge bases (e.g. RAG)</a:t>
                      </a:r>
                      <a:endParaRPr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2667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Reset after each interaction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Enables personalization, learning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85522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Great for flow and coherence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G</a:t>
                      </a: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reat for retention and reasoning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TechNexus Community</a:t>
            </a:r>
            <a:endParaRPr/>
          </a:p>
        </p:txBody>
      </p:sp>
      <p:sp>
        <p:nvSpPr>
          <p:cNvPr id="202" name="Google Shape;202;p26"/>
          <p:cNvSpPr txBox="1"/>
          <p:nvPr/>
        </p:nvSpPr>
        <p:spPr>
          <a:xfrm>
            <a:off x="272420" y="164825"/>
            <a:ext cx="9485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3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B53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DB or Azure AI Search?</a:t>
            </a:r>
            <a:endParaRPr b="1" sz="2700">
              <a:solidFill>
                <a:srgbClr val="0B539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logo with colorful people in a circle&#10;&#10;Description automatically generated" id="203" name="Google Shape;203;p26"/>
          <p:cNvPicPr preferRelativeResize="0"/>
          <p:nvPr/>
        </p:nvPicPr>
        <p:blipFill rotWithShape="1">
          <a:blip r:embed="rId3">
            <a:alphaModFix/>
          </a:blip>
          <a:srcRect b="29323" l="0" r="0" t="30975"/>
          <a:stretch/>
        </p:blipFill>
        <p:spPr>
          <a:xfrm>
            <a:off x="10622025" y="338200"/>
            <a:ext cx="1702750" cy="67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/>
        </p:nvSpPr>
        <p:spPr>
          <a:xfrm>
            <a:off x="10080838" y="-37000"/>
            <a:ext cx="241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1155CC"/>
                </a:solidFill>
                <a:uFill>
                  <a:noFill/>
                </a:uFill>
                <a:latin typeface="Lexend Light"/>
                <a:ea typeface="Lexend Light"/>
                <a:cs typeface="Lexend Light"/>
                <a:sym typeface="Lexend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bit.ly/prateektalks</a:t>
            </a:r>
            <a:endParaRPr sz="18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TechNexus Community</a:t>
            </a:r>
            <a:endParaRPr/>
          </a:p>
        </p:txBody>
      </p:sp>
      <p:sp>
        <p:nvSpPr>
          <p:cNvPr id="210" name="Google Shape;210;p27"/>
          <p:cNvSpPr txBox="1"/>
          <p:nvPr/>
        </p:nvSpPr>
        <p:spPr>
          <a:xfrm>
            <a:off x="152395" y="-91962"/>
            <a:ext cx="9485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Azure Cosmos DB</a:t>
            </a:r>
            <a:br>
              <a:rPr b="1" lang="en-US" sz="45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35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Unified AI Database</a:t>
            </a:r>
            <a:endParaRPr b="1" sz="3500">
              <a:solidFill>
                <a:srgbClr val="0B539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logo with colorful people in a circle&#10;&#10;Description automatically generated" id="211" name="Google Shape;211;p27"/>
          <p:cNvPicPr preferRelativeResize="0"/>
          <p:nvPr/>
        </p:nvPicPr>
        <p:blipFill rotWithShape="1">
          <a:blip r:embed="rId3">
            <a:alphaModFix/>
          </a:blip>
          <a:srcRect b="29323" l="0" r="0" t="30975"/>
          <a:stretch/>
        </p:blipFill>
        <p:spPr>
          <a:xfrm>
            <a:off x="10622025" y="338200"/>
            <a:ext cx="1702750" cy="67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/>
        </p:nvSpPr>
        <p:spPr>
          <a:xfrm>
            <a:off x="10080838" y="-37000"/>
            <a:ext cx="241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1155CC"/>
                </a:solidFill>
                <a:uFill>
                  <a:noFill/>
                </a:uFill>
                <a:latin typeface="Lexend Light"/>
                <a:ea typeface="Lexend Light"/>
                <a:cs typeface="Lexend Light"/>
                <a:sym typeface="Lexend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bit.ly/prateektalks</a:t>
            </a:r>
            <a:endParaRPr sz="1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graphicFrame>
        <p:nvGraphicFramePr>
          <p:cNvPr id="213" name="Google Shape;213;p27"/>
          <p:cNvGraphicFramePr/>
          <p:nvPr/>
        </p:nvGraphicFramePr>
        <p:xfrm>
          <a:off x="4610100" y="197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{11E35D2B-128A-4241-AC05-D8F54AFE7787}</a:tableStyleId>
              </a:tblPr>
              <a:tblGrid>
                <a:gridCol w="3137950"/>
                <a:gridCol w="431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Feature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Description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21907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🌍 Global Distribution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Replicate data across any Azure region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21907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⚡ Low Latency &amp; High Throughput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&lt;10 ms reads, &lt;15 ms writes at 99th percentile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21907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🔁 Multi-Model Support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Document, key-value, graph, column-family models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21907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🧠 AI-Ready Vector Search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Native support for vector similarity queries (Semantic search)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21907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📈 Elastic Scalability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Instantly scale throughput &amp; storage – per container or database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21907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🔐 Enterprise-Grade Security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ahoma"/>
                        <a:buChar char="➔"/>
                      </a:pPr>
                      <a:r>
                        <a:rPr lang="en-US">
                          <a:latin typeface="Tahoma"/>
                          <a:ea typeface="Tahoma"/>
                          <a:cs typeface="Tahoma"/>
                          <a:sym typeface="Tahoma"/>
                        </a:rPr>
                        <a:t>Encryption at rest, RBAC, private endpoints, compliance (ISO, HIPAA, etc.)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4" name="Google Shape;214;p27"/>
          <p:cNvSpPr txBox="1"/>
          <p:nvPr/>
        </p:nvSpPr>
        <p:spPr>
          <a:xfrm>
            <a:off x="209550" y="3002500"/>
            <a:ext cx="4796700" cy="17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What?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➔"/>
            </a:pPr>
            <a:r>
              <a:rPr b="1" lang="en-U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Globally Distributed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 NoSQL database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➔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Designed for fast and scalable applications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➔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Supports multiple APIs: SQL (Core), MongoDB, 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Cassandra, Gremlin, Table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Use Cases</a:t>
            </a:r>
            <a:endParaRPr b="1"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➔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Real-time personalization and recommendations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➔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IoT telemetry ingestion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➔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Retail catalog and inventory management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➔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Chat memory (Long term)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➔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Context store in AI agents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4926" y="-160000"/>
            <a:ext cx="3062751" cy="213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